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4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/>
    <p:restoredTop sz="94657"/>
  </p:normalViewPr>
  <p:slideViewPr>
    <p:cSldViewPr snapToGrid="0" snapToObjects="1">
      <p:cViewPr>
        <p:scale>
          <a:sx n="84" d="100"/>
          <a:sy n="84" d="100"/>
        </p:scale>
        <p:origin x="92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98AD86-8296-6742-B33C-AB63B781BF7D}" type="doc">
      <dgm:prSet loTypeId="urn:microsoft.com/office/officeart/2005/8/layout/process1" loCatId="" qsTypeId="urn:microsoft.com/office/officeart/2005/8/quickstyle/simple1" qsCatId="simple" csTypeId="urn:microsoft.com/office/officeart/2005/8/colors/accent0_3" csCatId="mainScheme" phldr="1"/>
      <dgm:spPr/>
    </dgm:pt>
    <dgm:pt modelId="{40F9C551-3FBD-494A-A84D-0F09F7275ACA}">
      <dgm:prSet phldrT="[Text]"/>
      <dgm:spPr>
        <a:solidFill>
          <a:srgbClr val="9CAFB6"/>
        </a:solidFill>
      </dgm:spPr>
      <dgm:t>
        <a:bodyPr/>
        <a:lstStyle/>
        <a:p>
          <a:r>
            <a:rPr lang="en-US" dirty="0"/>
            <a:t>Count Vectorization</a:t>
          </a:r>
        </a:p>
      </dgm:t>
    </dgm:pt>
    <dgm:pt modelId="{117C0CE6-B8EE-0041-B833-4C71F9138027}" type="parTrans" cxnId="{346A1B26-1C47-1549-B1DD-453CB0B2494D}">
      <dgm:prSet/>
      <dgm:spPr/>
      <dgm:t>
        <a:bodyPr/>
        <a:lstStyle/>
        <a:p>
          <a:endParaRPr lang="en-US"/>
        </a:p>
      </dgm:t>
    </dgm:pt>
    <dgm:pt modelId="{2B62697F-574E-D04E-A499-B7952C2C8443}" type="sibTrans" cxnId="{346A1B26-1C47-1549-B1DD-453CB0B2494D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834F245B-2E7A-7F4C-ADF9-BB2039B8CD84}">
      <dgm:prSet phldrT="[Text]"/>
      <dgm:spPr>
        <a:solidFill>
          <a:srgbClr val="9CAFB6"/>
        </a:solidFill>
      </dgm:spPr>
      <dgm:t>
        <a:bodyPr/>
        <a:lstStyle/>
        <a:p>
          <a:r>
            <a:rPr lang="en-US" dirty="0"/>
            <a:t>TFIDF Transformation</a:t>
          </a:r>
        </a:p>
      </dgm:t>
    </dgm:pt>
    <dgm:pt modelId="{A904CCA5-206E-F845-8466-57907D17ADF6}" type="parTrans" cxnId="{0FF21C3A-69C7-9241-AB96-A63FB5CA454E}">
      <dgm:prSet/>
      <dgm:spPr/>
      <dgm:t>
        <a:bodyPr/>
        <a:lstStyle/>
        <a:p>
          <a:endParaRPr lang="en-US"/>
        </a:p>
      </dgm:t>
    </dgm:pt>
    <dgm:pt modelId="{074E3741-8518-7D40-96AC-ADF4FD2A8343}" type="sibTrans" cxnId="{0FF21C3A-69C7-9241-AB96-A63FB5CA454E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0A579DE9-42F9-FA47-A565-69454C304509}">
      <dgm:prSet phldrT="[Text]"/>
      <dgm:spPr>
        <a:solidFill>
          <a:srgbClr val="9CAFB6"/>
        </a:solidFill>
      </dgm:spPr>
      <dgm:t>
        <a:bodyPr/>
        <a:lstStyle/>
        <a:p>
          <a:r>
            <a:rPr lang="en-US" dirty="0"/>
            <a:t>K-Means Clustering</a:t>
          </a:r>
        </a:p>
      </dgm:t>
    </dgm:pt>
    <dgm:pt modelId="{AD999A39-7212-7D46-9CED-03C70931263D}" type="parTrans" cxnId="{414B36BD-46CB-0D44-8919-91FB5428B291}">
      <dgm:prSet/>
      <dgm:spPr/>
      <dgm:t>
        <a:bodyPr/>
        <a:lstStyle/>
        <a:p>
          <a:endParaRPr lang="en-US"/>
        </a:p>
      </dgm:t>
    </dgm:pt>
    <dgm:pt modelId="{0DD98A84-F0BF-8548-8659-63F63BB0A975}" type="sibTrans" cxnId="{414B36BD-46CB-0D44-8919-91FB5428B291}">
      <dgm:prSet/>
      <dgm:spPr/>
      <dgm:t>
        <a:bodyPr/>
        <a:lstStyle/>
        <a:p>
          <a:endParaRPr lang="en-US"/>
        </a:p>
      </dgm:t>
    </dgm:pt>
    <dgm:pt modelId="{772433AA-3374-FA4B-990C-ABD466092B40}" type="pres">
      <dgm:prSet presAssocID="{1198AD86-8296-6742-B33C-AB63B781BF7D}" presName="Name0" presStyleCnt="0">
        <dgm:presLayoutVars>
          <dgm:dir/>
          <dgm:resizeHandles val="exact"/>
        </dgm:presLayoutVars>
      </dgm:prSet>
      <dgm:spPr/>
    </dgm:pt>
    <dgm:pt modelId="{AECC80ED-2518-BF4C-892E-80BD91671179}" type="pres">
      <dgm:prSet presAssocID="{40F9C551-3FBD-494A-A84D-0F09F7275ACA}" presName="node" presStyleLbl="node1" presStyleIdx="0" presStyleCnt="3">
        <dgm:presLayoutVars>
          <dgm:bulletEnabled val="1"/>
        </dgm:presLayoutVars>
      </dgm:prSet>
      <dgm:spPr/>
    </dgm:pt>
    <dgm:pt modelId="{864FE45B-27A4-E84D-92F7-BCE8DF454C2B}" type="pres">
      <dgm:prSet presAssocID="{2B62697F-574E-D04E-A499-B7952C2C8443}" presName="sibTrans" presStyleLbl="sibTrans2D1" presStyleIdx="0" presStyleCnt="2" custScaleY="67418"/>
      <dgm:spPr/>
    </dgm:pt>
    <dgm:pt modelId="{8639A66A-F7A1-1D47-AAEB-A7CDA71EC0FC}" type="pres">
      <dgm:prSet presAssocID="{2B62697F-574E-D04E-A499-B7952C2C8443}" presName="connectorText" presStyleLbl="sibTrans2D1" presStyleIdx="0" presStyleCnt="2"/>
      <dgm:spPr/>
    </dgm:pt>
    <dgm:pt modelId="{97778471-0168-E343-BFA0-E198C6CDAA28}" type="pres">
      <dgm:prSet presAssocID="{834F245B-2E7A-7F4C-ADF9-BB2039B8CD84}" presName="node" presStyleLbl="node1" presStyleIdx="1" presStyleCnt="3">
        <dgm:presLayoutVars>
          <dgm:bulletEnabled val="1"/>
        </dgm:presLayoutVars>
      </dgm:prSet>
      <dgm:spPr/>
    </dgm:pt>
    <dgm:pt modelId="{A5B92CBA-5AE2-E84A-8DCE-EFCCB9E13E1C}" type="pres">
      <dgm:prSet presAssocID="{074E3741-8518-7D40-96AC-ADF4FD2A8343}" presName="sibTrans" presStyleLbl="sibTrans2D1" presStyleIdx="1" presStyleCnt="2" custScaleY="67418"/>
      <dgm:spPr/>
    </dgm:pt>
    <dgm:pt modelId="{BF942FFE-67A9-434B-BFDF-9FB6D2B3B6EC}" type="pres">
      <dgm:prSet presAssocID="{074E3741-8518-7D40-96AC-ADF4FD2A8343}" presName="connectorText" presStyleLbl="sibTrans2D1" presStyleIdx="1" presStyleCnt="2"/>
      <dgm:spPr/>
    </dgm:pt>
    <dgm:pt modelId="{22853016-EF5D-804C-98E2-60F7FAD382F0}" type="pres">
      <dgm:prSet presAssocID="{0A579DE9-42F9-FA47-A565-69454C304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15615F0E-5F4C-2740-8C9C-E86AF239945F}" type="presOf" srcId="{2B62697F-574E-D04E-A499-B7952C2C8443}" destId="{864FE45B-27A4-E84D-92F7-BCE8DF454C2B}" srcOrd="0" destOrd="0" presId="urn:microsoft.com/office/officeart/2005/8/layout/process1"/>
    <dgm:cxn modelId="{346A1B26-1C47-1549-B1DD-453CB0B2494D}" srcId="{1198AD86-8296-6742-B33C-AB63B781BF7D}" destId="{40F9C551-3FBD-494A-A84D-0F09F7275ACA}" srcOrd="0" destOrd="0" parTransId="{117C0CE6-B8EE-0041-B833-4C71F9138027}" sibTransId="{2B62697F-574E-D04E-A499-B7952C2C8443}"/>
    <dgm:cxn modelId="{0FF21C3A-69C7-9241-AB96-A63FB5CA454E}" srcId="{1198AD86-8296-6742-B33C-AB63B781BF7D}" destId="{834F245B-2E7A-7F4C-ADF9-BB2039B8CD84}" srcOrd="1" destOrd="0" parTransId="{A904CCA5-206E-F845-8466-57907D17ADF6}" sibTransId="{074E3741-8518-7D40-96AC-ADF4FD2A8343}"/>
    <dgm:cxn modelId="{BBFFB143-8330-7042-B9B9-1C80E7483797}" type="presOf" srcId="{2B62697F-574E-D04E-A499-B7952C2C8443}" destId="{8639A66A-F7A1-1D47-AAEB-A7CDA71EC0FC}" srcOrd="1" destOrd="0" presId="urn:microsoft.com/office/officeart/2005/8/layout/process1"/>
    <dgm:cxn modelId="{84C36054-7433-CD44-9C73-EA109992F946}" type="presOf" srcId="{1198AD86-8296-6742-B33C-AB63B781BF7D}" destId="{772433AA-3374-FA4B-990C-ABD466092B40}" srcOrd="0" destOrd="0" presId="urn:microsoft.com/office/officeart/2005/8/layout/process1"/>
    <dgm:cxn modelId="{9529BB54-C7B7-EC4C-A6B6-DB3BAD36C583}" type="presOf" srcId="{0A579DE9-42F9-FA47-A565-69454C304509}" destId="{22853016-EF5D-804C-98E2-60F7FAD382F0}" srcOrd="0" destOrd="0" presId="urn:microsoft.com/office/officeart/2005/8/layout/process1"/>
    <dgm:cxn modelId="{AF07E956-591A-0D4A-AD68-E4272947816E}" type="presOf" srcId="{834F245B-2E7A-7F4C-ADF9-BB2039B8CD84}" destId="{97778471-0168-E343-BFA0-E198C6CDAA28}" srcOrd="0" destOrd="0" presId="urn:microsoft.com/office/officeart/2005/8/layout/process1"/>
    <dgm:cxn modelId="{76DB7E64-E1F7-E949-9ECB-0B211DB6779A}" type="presOf" srcId="{40F9C551-3FBD-494A-A84D-0F09F7275ACA}" destId="{AECC80ED-2518-BF4C-892E-80BD91671179}" srcOrd="0" destOrd="0" presId="urn:microsoft.com/office/officeart/2005/8/layout/process1"/>
    <dgm:cxn modelId="{7610D472-0DF6-B74A-9B09-F9BF4BDE8AFC}" type="presOf" srcId="{074E3741-8518-7D40-96AC-ADF4FD2A8343}" destId="{BF942FFE-67A9-434B-BFDF-9FB6D2B3B6EC}" srcOrd="1" destOrd="0" presId="urn:microsoft.com/office/officeart/2005/8/layout/process1"/>
    <dgm:cxn modelId="{FE7BD5B6-9345-E047-AA19-E53813FDBA7B}" type="presOf" srcId="{074E3741-8518-7D40-96AC-ADF4FD2A8343}" destId="{A5B92CBA-5AE2-E84A-8DCE-EFCCB9E13E1C}" srcOrd="0" destOrd="0" presId="urn:microsoft.com/office/officeart/2005/8/layout/process1"/>
    <dgm:cxn modelId="{414B36BD-46CB-0D44-8919-91FB5428B291}" srcId="{1198AD86-8296-6742-B33C-AB63B781BF7D}" destId="{0A579DE9-42F9-FA47-A565-69454C304509}" srcOrd="2" destOrd="0" parTransId="{AD999A39-7212-7D46-9CED-03C70931263D}" sibTransId="{0DD98A84-F0BF-8548-8659-63F63BB0A975}"/>
    <dgm:cxn modelId="{79105CD4-B1A8-E343-A446-17A8D44D7F30}" type="presParOf" srcId="{772433AA-3374-FA4B-990C-ABD466092B40}" destId="{AECC80ED-2518-BF4C-892E-80BD91671179}" srcOrd="0" destOrd="0" presId="urn:microsoft.com/office/officeart/2005/8/layout/process1"/>
    <dgm:cxn modelId="{04139004-F469-AB44-B11C-A5682EE2C90D}" type="presParOf" srcId="{772433AA-3374-FA4B-990C-ABD466092B40}" destId="{864FE45B-27A4-E84D-92F7-BCE8DF454C2B}" srcOrd="1" destOrd="0" presId="urn:microsoft.com/office/officeart/2005/8/layout/process1"/>
    <dgm:cxn modelId="{71F8A86F-5DCA-E74B-B7C0-2EFB108A9700}" type="presParOf" srcId="{864FE45B-27A4-E84D-92F7-BCE8DF454C2B}" destId="{8639A66A-F7A1-1D47-AAEB-A7CDA71EC0FC}" srcOrd="0" destOrd="0" presId="urn:microsoft.com/office/officeart/2005/8/layout/process1"/>
    <dgm:cxn modelId="{896E7669-5800-364D-9AD5-AF1B5C8001E7}" type="presParOf" srcId="{772433AA-3374-FA4B-990C-ABD466092B40}" destId="{97778471-0168-E343-BFA0-E198C6CDAA28}" srcOrd="2" destOrd="0" presId="urn:microsoft.com/office/officeart/2005/8/layout/process1"/>
    <dgm:cxn modelId="{578AB42D-EC7C-FF4D-A689-5EC980C185DC}" type="presParOf" srcId="{772433AA-3374-FA4B-990C-ABD466092B40}" destId="{A5B92CBA-5AE2-E84A-8DCE-EFCCB9E13E1C}" srcOrd="3" destOrd="0" presId="urn:microsoft.com/office/officeart/2005/8/layout/process1"/>
    <dgm:cxn modelId="{0D4A4A1C-4C88-3E40-9748-AAEB734308CE}" type="presParOf" srcId="{A5B92CBA-5AE2-E84A-8DCE-EFCCB9E13E1C}" destId="{BF942FFE-67A9-434B-BFDF-9FB6D2B3B6EC}" srcOrd="0" destOrd="0" presId="urn:microsoft.com/office/officeart/2005/8/layout/process1"/>
    <dgm:cxn modelId="{75E9D83B-0216-404E-9EA0-5C4FC5E0EE0D}" type="presParOf" srcId="{772433AA-3374-FA4B-990C-ABD466092B40}" destId="{22853016-EF5D-804C-98E2-60F7FAD382F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C80ED-2518-BF4C-892E-80BD91671179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rgbClr val="9CAFB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Count Vectorization</a:t>
          </a:r>
        </a:p>
      </dsp:txBody>
      <dsp:txXfrm>
        <a:off x="44665" y="2106299"/>
        <a:ext cx="2060143" cy="1206068"/>
      </dsp:txXfrm>
    </dsp:sp>
    <dsp:sp modelId="{864FE45B-27A4-E84D-92F7-BCE8DF454C2B}">
      <dsp:nvSpPr>
        <dsp:cNvPr id="0" name=""/>
        <dsp:cNvSpPr/>
      </dsp:nvSpPr>
      <dsp:spPr>
        <a:xfrm>
          <a:off x="2355850" y="2530835"/>
          <a:ext cx="452659" cy="356996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355850" y="2602234"/>
        <a:ext cx="345560" cy="214198"/>
      </dsp:txXfrm>
    </dsp:sp>
    <dsp:sp modelId="{97778471-0168-E343-BFA0-E198C6CDAA2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rgbClr val="9CAFB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TFIDF Transformation</a:t>
          </a:r>
        </a:p>
      </dsp:txBody>
      <dsp:txXfrm>
        <a:off x="3033928" y="2106299"/>
        <a:ext cx="2060143" cy="1206068"/>
      </dsp:txXfrm>
    </dsp:sp>
    <dsp:sp modelId="{A5B92CBA-5AE2-E84A-8DCE-EFCCB9E13E1C}">
      <dsp:nvSpPr>
        <dsp:cNvPr id="0" name=""/>
        <dsp:cNvSpPr/>
      </dsp:nvSpPr>
      <dsp:spPr>
        <a:xfrm>
          <a:off x="5345112" y="2530835"/>
          <a:ext cx="452659" cy="356996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345112" y="2602234"/>
        <a:ext cx="345560" cy="214198"/>
      </dsp:txXfrm>
    </dsp:sp>
    <dsp:sp modelId="{22853016-EF5D-804C-98E2-60F7FAD382F0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rgbClr val="9CAFB6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K-Means Clustering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0A72-C746-2C4A-BACD-AD1DEACA6F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Analyzing</a:t>
            </a:r>
            <a:r>
              <a:rPr lang="en-US" dirty="0"/>
              <a:t> the Themes of the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9B192-64FA-B445-A739-33FA7FAC33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David </a:t>
            </a:r>
            <a:r>
              <a:rPr lang="en-US" dirty="0" err="1"/>
              <a:t>Kalamarides</a:t>
            </a:r>
            <a:endParaRPr lang="en-US" dirty="0"/>
          </a:p>
          <a:p>
            <a:r>
              <a:rPr lang="en-US" dirty="0"/>
              <a:t>Models of the Human Person</a:t>
            </a:r>
          </a:p>
          <a:p>
            <a:r>
              <a:rPr lang="en-US" dirty="0"/>
              <a:t>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54283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A1D9-D258-FF4B-8B42-267EED67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C13F-37A3-D54B-8A59-4D34D1AAA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Uneven Distribution of Passages to Clusters </a:t>
            </a:r>
          </a:p>
          <a:p>
            <a:r>
              <a:rPr lang="en-US" sz="2400" dirty="0"/>
              <a:t>Arbitrary Number of Clusters </a:t>
            </a:r>
          </a:p>
          <a:p>
            <a:r>
              <a:rPr lang="en-US" sz="2400" dirty="0"/>
              <a:t>Randomness in Initial State</a:t>
            </a:r>
          </a:p>
          <a:p>
            <a:r>
              <a:rPr lang="en-US" sz="2400" dirty="0"/>
              <a:t>Limits of Translation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446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4F5F-6253-674A-ACF4-7AB1AD4C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69692"/>
            <a:ext cx="7729728" cy="118872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1128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B00B-731B-474F-84B7-0BF22A14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A1ED-85BB-7E48-ABA5-3699F253C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Cluster the bible into a few main underlying themes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Identify Key Passages that best fit these themes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Discover Linking Passages that connect each theme</a:t>
            </a:r>
          </a:p>
        </p:txBody>
      </p:sp>
    </p:spTree>
    <p:extLst>
      <p:ext uri="{BB962C8B-B14F-4D97-AF65-F5344CB8AC3E}">
        <p14:creationId xmlns:p14="http://schemas.microsoft.com/office/powerpoint/2010/main" val="381105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1E0-1870-B945-A6A2-75E9CFFA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</a:t>
            </a:r>
            <a:r>
              <a:rPr lang="en-US" dirty="0" err="1"/>
              <a:t>CLustering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C539BA-A228-7C45-8694-21722A74D9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578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850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17EA-C681-C446-B8BE-41D2BB1E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Process: Key Passages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9D5A3-C8AA-C44F-AE99-A4391164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577" y="3632185"/>
            <a:ext cx="4597773" cy="1253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037E8E-051E-9847-BF50-7AD745226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71" y="2299805"/>
            <a:ext cx="5619375" cy="42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8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E1F8-B285-5946-9DAA-8A99B0C4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853" y="2954857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66791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D3415A-9260-C445-8EC4-90E5F4CA3C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31701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6515441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2352594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04339433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60004313"/>
                    </a:ext>
                  </a:extLst>
                </a:gridCol>
              </a:tblGrid>
              <a:tr h="589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aramond" panose="02020404030301010803" pitchFamily="18" charset="0"/>
                        </a:rPr>
                        <a:t>Keywords</a:t>
                      </a:r>
                      <a:endParaRPr lang="en-US" sz="18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aramond" panose="02020404030301010803" pitchFamily="18" charset="0"/>
                        </a:rPr>
                        <a:t>Sample Key Sentence</a:t>
                      </a:r>
                      <a:endParaRPr lang="en-US" sz="18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aramond" panose="02020404030301010803" pitchFamily="18" charset="0"/>
                        </a:rPr>
                        <a:t>Theme</a:t>
                      </a:r>
                      <a:endParaRPr lang="en-US" sz="18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aramond" panose="02020404030301010803" pitchFamily="18" charset="0"/>
                        </a:rPr>
                        <a:t>Books</a:t>
                      </a:r>
                      <a:endParaRPr lang="en-US" sz="18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407870"/>
                  </a:ext>
                </a:extLst>
              </a:tr>
              <a:tr h="7266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man, like, let, soul, shall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“I said to you, I am Yahweh your God.”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God’s Creation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Genesis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21012"/>
                  </a:ext>
                </a:extLst>
              </a:tr>
              <a:tr h="12531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aramond" panose="02020404030301010803" pitchFamily="18" charset="0"/>
                        </a:rPr>
                        <a:t> 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aramond" panose="02020404030301010803" pitchFamily="18" charset="0"/>
                        </a:rPr>
                        <a:t>land, people, children, shall, moses</a:t>
                      </a:r>
                      <a:endParaRPr lang="en-US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“That same day, Yahweh brought the children of Israel out of the land of Egypt by their armies.”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Freedom for the Children of God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Exodus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8404129"/>
                  </a:ext>
                </a:extLst>
              </a:tr>
              <a:tr h="1006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king, </a:t>
                      </a:r>
                      <a:r>
                        <a:rPr lang="en-US" sz="1600" dirty="0" err="1">
                          <a:effectLst/>
                          <a:latin typeface="Garamond" panose="02020404030301010803" pitchFamily="18" charset="0"/>
                        </a:rPr>
                        <a:t>judah</a:t>
                      </a: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, house, </a:t>
                      </a:r>
                      <a:r>
                        <a:rPr lang="en-US" sz="1600" dirty="0" err="1">
                          <a:effectLst/>
                          <a:latin typeface="Garamond" panose="02020404030301010803" pitchFamily="18" charset="0"/>
                        </a:rPr>
                        <a:t>jerusalem</a:t>
                      </a: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, son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"One king will be king to them all."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Jesus as the fulfillment of the Old Testament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Isaiah I &amp;II,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Matthew, Mark, Luke, Acts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531573"/>
                  </a:ext>
                </a:extLst>
              </a:tr>
              <a:tr h="903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aramond" panose="02020404030301010803" pitchFamily="18" charset="0"/>
                        </a:rPr>
                        <a:t>shall, offering, moses, land, priest</a:t>
                      </a:r>
                      <a:endParaRPr lang="en-US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"You shall not do so to Yahweh your God."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Man’s Relationship with God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aramond" panose="02020404030301010803" pitchFamily="18" charset="0"/>
                        </a:rPr>
                        <a:t>Leviticus, Numbers, Deuteronomy</a:t>
                      </a:r>
                      <a:endParaRPr lang="en-US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2900422"/>
                  </a:ext>
                </a:extLst>
              </a:tr>
              <a:tr h="12812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Garamond" panose="02020404030301010803" pitchFamily="18" charset="0"/>
                        </a:rPr>
                        <a:t>david</a:t>
                      </a: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Garamond" panose="02020404030301010803" pitchFamily="18" charset="0"/>
                        </a:rPr>
                        <a:t>saul</a:t>
                      </a: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, sons, son, philistines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“Saul was even more afraid of David; and Saul was David’s enemy continually.”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The History of Israel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Kings I &amp; II,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Chronicles I &amp; II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291304"/>
                  </a:ext>
                </a:extLst>
              </a:tr>
              <a:tr h="1096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aramond" panose="02020404030301010803" pitchFamily="18" charset="0"/>
                        </a:rPr>
                        <a:t>things, father, faith, man, spirit</a:t>
                      </a:r>
                      <a:endParaRPr lang="en-US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Garamond" panose="02020404030301010803" pitchFamily="18" charset="0"/>
                        </a:rPr>
                        <a:t>“But that the world may know that I love the Father, and as the Father commanded me, even so I do."</a:t>
                      </a:r>
                      <a:endParaRPr lang="en-US" sz="160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Jesus’ New Teachings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The New Testament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8157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44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A87E-48F8-5440-90A6-EEBF373F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5572"/>
            <a:ext cx="7729728" cy="1188720"/>
          </a:xfrm>
        </p:spPr>
        <p:txBody>
          <a:bodyPr/>
          <a:lstStyle/>
          <a:p>
            <a:r>
              <a:rPr lang="en-US" dirty="0"/>
              <a:t>Sample Linking Sentences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BF211F-959C-E742-B9E4-B804A2741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18149"/>
              </p:ext>
            </p:extLst>
          </p:nvPr>
        </p:nvGraphicFramePr>
        <p:xfrm>
          <a:off x="952500" y="1950721"/>
          <a:ext cx="10287000" cy="3886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3202714068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765651499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2294100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aramond" panose="02020404030301010803" pitchFamily="18" charset="0"/>
                        </a:rPr>
                        <a:t>Theme 1</a:t>
                      </a:r>
                      <a:endParaRPr lang="en-US" sz="18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aramond" panose="02020404030301010803" pitchFamily="18" charset="0"/>
                        </a:rPr>
                        <a:t>Sample Sentence</a:t>
                      </a:r>
                      <a:endParaRPr lang="en-US" sz="18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Garamond" panose="02020404030301010803" pitchFamily="18" charset="0"/>
                        </a:rPr>
                        <a:t>Theme 2</a:t>
                      </a:r>
                      <a:endParaRPr lang="en-US" sz="18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049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God’s Creation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 (Body CS)" panose="02020603050405020304" pitchFamily="18" charset="0"/>
                        </a:rPr>
                        <a:t>Open my eyes, that I may see wondrous things out of your law.</a:t>
                      </a: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 (Body CS)" panose="02020603050405020304" pitchFamily="18" charset="0"/>
                        </a:rPr>
                        <a:t>Jesus’ Teaching</a:t>
                      </a: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7242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 Jesus as the Fulfillment of the Old Testament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 (Body CS)" panose="02020603050405020304" pitchFamily="18" charset="0"/>
                        </a:rPr>
                        <a:t>Behold, a king shall reign in righteousness, and princes shall rule in justice.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The History of Israel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9488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Freedom for the Children of God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 (Body CS)" panose="02020603050405020304" pitchFamily="18" charset="0"/>
                        </a:rPr>
                        <a:t>Speak to them, saying, at evening you shall eat meat, and in the morning you shall be filled with bread.</a:t>
                      </a: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Garamond" panose="02020404030301010803" pitchFamily="18" charset="0"/>
                        </a:rPr>
                        <a:t>Man’s Relationship with God</a:t>
                      </a:r>
                      <a:endParaRPr lang="en-US" sz="1600" dirty="0">
                        <a:effectLst/>
                        <a:latin typeface="Garamond" panose="02020404030301010803" pitchFamily="18" charset="0"/>
                        <a:ea typeface="Calibri" panose="020F0502020204030204" pitchFamily="34" charset="0"/>
                        <a:cs typeface="Times New Roman (Body CS)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CAF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06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94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8DECA-83C5-5046-911C-57DAD5A860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286"/>
            <a:ext cx="12192000" cy="6858000"/>
          </a:xfrm>
          <a:prstGeom prst="rect">
            <a:avLst/>
          </a:prstGeom>
          <a:solidFill>
            <a:srgbClr val="9CAFB6"/>
          </a:solidFill>
        </p:spPr>
      </p:pic>
    </p:spTree>
    <p:extLst>
      <p:ext uri="{BB962C8B-B14F-4D97-AF65-F5344CB8AC3E}">
        <p14:creationId xmlns:p14="http://schemas.microsoft.com/office/powerpoint/2010/main" val="197138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8A8CD9-A609-464D-9D0E-7C1A7F5FE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1918446"/>
            <a:ext cx="7729728" cy="4939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E6557-4FBC-E54E-AF3B-968EC252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Passage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822580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95</TotalTime>
  <Words>366</Words>
  <Application>Microsoft Macintosh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Garamond</vt:lpstr>
      <vt:lpstr>Gill Sans MT</vt:lpstr>
      <vt:lpstr>Times New Roman (Body CS)</vt:lpstr>
      <vt:lpstr>Parcel</vt:lpstr>
      <vt:lpstr>Analyzing the Themes of the Bible</vt:lpstr>
      <vt:lpstr>Goals</vt:lpstr>
      <vt:lpstr>Process: CLustering</vt:lpstr>
      <vt:lpstr>Process: Key Passages</vt:lpstr>
      <vt:lpstr>Results</vt:lpstr>
      <vt:lpstr>PowerPoint Presentation</vt:lpstr>
      <vt:lpstr>Sample Linking Sentences</vt:lpstr>
      <vt:lpstr>PowerPoint Presentation</vt:lpstr>
      <vt:lpstr>Passage Distribution</vt:lpstr>
      <vt:lpstr>Potential Errors</vt:lpstr>
      <vt:lpstr>Questions?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Themes of the Bible</dc:title>
  <dc:creator>David Kalamarides</dc:creator>
  <cp:lastModifiedBy>David Kalamarides</cp:lastModifiedBy>
  <cp:revision>7</cp:revision>
  <dcterms:created xsi:type="dcterms:W3CDTF">2018-12-04T06:02:57Z</dcterms:created>
  <dcterms:modified xsi:type="dcterms:W3CDTF">2018-12-04T07:38:08Z</dcterms:modified>
</cp:coreProperties>
</file>